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2" r:id="rId2"/>
    <p:sldId id="270" r:id="rId3"/>
    <p:sldId id="271" r:id="rId4"/>
    <p:sldId id="258" r:id="rId5"/>
    <p:sldId id="257" r:id="rId6"/>
    <p:sldId id="259" r:id="rId7"/>
    <p:sldId id="260" r:id="rId8"/>
    <p:sldId id="261" r:id="rId9"/>
    <p:sldId id="265" r:id="rId10"/>
    <p:sldId id="264" r:id="rId11"/>
    <p:sldId id="262" r:id="rId12"/>
    <p:sldId id="266" r:id="rId13"/>
    <p:sldId id="267" r:id="rId14"/>
    <p:sldId id="268" r:id="rId15"/>
    <p:sldId id="27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5C09"/>
    <a:srgbClr val="E5BE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8/27/2021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8/27/2021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nishank/Project2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-flair.training/blogs/why-you-should-learn-scala-introductory-tutorial/" TargetMode="External"/><Relationship Id="rId2" Type="http://schemas.openxmlformats.org/officeDocument/2006/relationships/hyperlink" Target="https://data-flair.training/blogs/hadoop-hdfs-tutorial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ata-flair.training/blogs/r-programming-tutorial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1622612"/>
            <a:ext cx="7766936" cy="1201270"/>
          </a:xfrm>
        </p:spPr>
        <p:txBody>
          <a:bodyPr/>
          <a:lstStyle/>
          <a:p>
            <a:r>
              <a:rPr lang="en-US" dirty="0" smtClean="0"/>
              <a:t>OLYMPICS DATA ANALYSIS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91554" y="2984032"/>
            <a:ext cx="6481482" cy="3156791"/>
          </a:xfrm>
        </p:spPr>
        <p:txBody>
          <a:bodyPr>
            <a:normAutofit fontScale="92500" lnSpcReduction="20000"/>
          </a:bodyPr>
          <a:lstStyle/>
          <a:p>
            <a:pPr lvl="1"/>
            <a:r>
              <a:rPr lang="en-US" sz="1800" dirty="0" smtClean="0">
                <a:solidFill>
                  <a:schemeClr val="tx1"/>
                </a:solidFill>
              </a:rPr>
              <a:t>By</a:t>
            </a:r>
          </a:p>
          <a:p>
            <a:pPr lvl="1"/>
            <a:r>
              <a:rPr lang="en-US" sz="2400" b="1" dirty="0" smtClean="0">
                <a:solidFill>
                  <a:srgbClr val="A75C09"/>
                </a:solidFill>
                <a:latin typeface="Bahnschrift SemiBold" panose="020B0502040204020203" pitchFamily="34" charset="0"/>
              </a:rPr>
              <a:t>Sravani Chekurtha</a:t>
            </a:r>
          </a:p>
          <a:p>
            <a:pPr lvl="1"/>
            <a:r>
              <a:rPr lang="en-US" sz="2400" b="1" dirty="0" smtClean="0">
                <a:solidFill>
                  <a:srgbClr val="A75C09"/>
                </a:solidFill>
                <a:latin typeface="Bahnschrift SemiBold" panose="020B0502040204020203" pitchFamily="34" charset="0"/>
              </a:rPr>
              <a:t>Shetu das</a:t>
            </a:r>
          </a:p>
          <a:p>
            <a:pPr lvl="1"/>
            <a:r>
              <a:rPr lang="en-US" sz="2400" b="1" dirty="0" smtClean="0">
                <a:solidFill>
                  <a:srgbClr val="A75C09"/>
                </a:solidFill>
                <a:latin typeface="Bahnschrift SemiBold" panose="020B0502040204020203" pitchFamily="34" charset="0"/>
              </a:rPr>
              <a:t>Ankit Sharma</a:t>
            </a:r>
          </a:p>
          <a:p>
            <a:pPr lvl="1"/>
            <a:r>
              <a:rPr lang="en-US" sz="2400" b="1" dirty="0" smtClean="0">
                <a:solidFill>
                  <a:srgbClr val="A75C09"/>
                </a:solidFill>
                <a:latin typeface="Bahnschrift SemiBold" panose="020B0502040204020203" pitchFamily="34" charset="0"/>
              </a:rPr>
              <a:t>Ch Nishank</a:t>
            </a:r>
          </a:p>
          <a:p>
            <a:pPr lvl="1"/>
            <a:endParaRPr lang="en-US" sz="2400" b="1" dirty="0">
              <a:solidFill>
                <a:srgbClr val="A75C09"/>
              </a:solidFill>
              <a:latin typeface="Bahnschrift SemiBold" panose="020B0502040204020203" pitchFamily="34" charset="0"/>
            </a:endParaRPr>
          </a:p>
          <a:p>
            <a:pPr lvl="1"/>
            <a:r>
              <a:rPr lang="en-US" sz="1700" b="1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Submitted to</a:t>
            </a:r>
          </a:p>
          <a:p>
            <a:pPr lvl="1"/>
            <a:r>
              <a:rPr lang="en-US" sz="2400" b="1" dirty="0" smtClean="0">
                <a:solidFill>
                  <a:srgbClr val="00B050"/>
                </a:solidFill>
                <a:latin typeface="Arial Rounded MT Bold" panose="020F0704030504030204" pitchFamily="34" charset="0"/>
              </a:rPr>
              <a:t>Ajay </a:t>
            </a:r>
            <a:r>
              <a:rPr lang="en-US" sz="2400" b="1" smtClean="0">
                <a:solidFill>
                  <a:srgbClr val="00B050"/>
                </a:solidFill>
                <a:latin typeface="Arial Rounded MT Bold" panose="020F0704030504030204" pitchFamily="34" charset="0"/>
              </a:rPr>
              <a:t>Singala</a:t>
            </a:r>
            <a:endParaRPr lang="en-US" sz="2400" b="1" dirty="0" smtClean="0">
              <a:solidFill>
                <a:srgbClr val="00B050"/>
              </a:solidFill>
              <a:latin typeface="Arial Rounded MT Bold" panose="020F0704030504030204" pitchFamily="34" charset="0"/>
            </a:endParaRPr>
          </a:p>
          <a:p>
            <a:endParaRPr lang="en-US" dirty="0" smtClean="0"/>
          </a:p>
          <a:p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3388659" y="484094"/>
            <a:ext cx="42044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A75C09"/>
                </a:solidFill>
                <a:latin typeface="Algerian" panose="04020705040A02060702" pitchFamily="82" charset="0"/>
              </a:rPr>
              <a:t>         Project-2</a:t>
            </a:r>
            <a:endParaRPr lang="en-IN" sz="3200" dirty="0">
              <a:solidFill>
                <a:srgbClr val="A75C09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1177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64" y="161365"/>
            <a:ext cx="9058835" cy="669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755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53" y="-466164"/>
            <a:ext cx="8812306" cy="696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8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70329"/>
            <a:ext cx="8596668" cy="950259"/>
          </a:xfrm>
        </p:spPr>
        <p:txBody>
          <a:bodyPr/>
          <a:lstStyle/>
          <a:p>
            <a:r>
              <a:rPr lang="en-US" dirty="0" err="1" smtClean="0"/>
              <a:t>DataFrame</a:t>
            </a:r>
            <a:r>
              <a:rPr lang="en-US" dirty="0" smtClean="0"/>
              <a:t> Schema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013012"/>
            <a:ext cx="8596668" cy="5620869"/>
          </a:xfrm>
        </p:spPr>
        <p:txBody>
          <a:bodyPr>
            <a:normAutofit fontScale="92500" lnSpcReduction="20000"/>
          </a:bodyPr>
          <a:lstStyle/>
          <a:p>
            <a:r>
              <a:rPr lang="en-IN" dirty="0"/>
              <a:t>schema = </a:t>
            </a:r>
            <a:r>
              <a:rPr lang="en-IN" dirty="0" err="1"/>
              <a:t>StructType</a:t>
            </a:r>
            <a:r>
              <a:rPr lang="en-IN" dirty="0"/>
              <a:t>() \    </a:t>
            </a:r>
          </a:p>
          <a:p>
            <a:pPr marL="0" indent="0">
              <a:buNone/>
            </a:pPr>
            <a:r>
              <a:rPr lang="en-IN" dirty="0" smtClean="0"/>
              <a:t>	.</a:t>
            </a:r>
            <a:r>
              <a:rPr lang="en-IN" dirty="0"/>
              <a:t>add("ID",</a:t>
            </a:r>
            <a:r>
              <a:rPr lang="en-IN" dirty="0" err="1"/>
              <a:t>IntegerType</a:t>
            </a:r>
            <a:r>
              <a:rPr lang="en-IN" dirty="0"/>
              <a:t>(),True) \   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	</a:t>
            </a:r>
            <a:r>
              <a:rPr lang="en-IN" dirty="0" smtClean="0"/>
              <a:t>.</a:t>
            </a:r>
            <a:r>
              <a:rPr lang="en-IN" dirty="0"/>
              <a:t>add("Name",</a:t>
            </a:r>
            <a:r>
              <a:rPr lang="en-IN" dirty="0" err="1"/>
              <a:t>StringType</a:t>
            </a:r>
            <a:r>
              <a:rPr lang="en-IN" dirty="0"/>
              <a:t>(),True) \   </a:t>
            </a:r>
            <a:endParaRPr lang="en-IN" dirty="0" smtClean="0"/>
          </a:p>
          <a:p>
            <a:pPr marL="0" indent="0">
              <a:buNone/>
            </a:pPr>
            <a:r>
              <a:rPr lang="en-IN" dirty="0" smtClean="0"/>
              <a:t> 	.</a:t>
            </a:r>
            <a:r>
              <a:rPr lang="en-IN" dirty="0"/>
              <a:t>add("Sex",</a:t>
            </a:r>
            <a:r>
              <a:rPr lang="en-IN" dirty="0" err="1"/>
              <a:t>StringType</a:t>
            </a:r>
            <a:r>
              <a:rPr lang="en-IN" dirty="0"/>
              <a:t>(),True) \   </a:t>
            </a:r>
            <a:endParaRPr lang="en-IN" dirty="0" smtClean="0"/>
          </a:p>
          <a:p>
            <a:pPr marL="0" indent="0">
              <a:buNone/>
            </a:pPr>
            <a:r>
              <a:rPr lang="en-IN" dirty="0" smtClean="0"/>
              <a:t> 	.</a:t>
            </a:r>
            <a:r>
              <a:rPr lang="en-IN" dirty="0"/>
              <a:t>add("Age",</a:t>
            </a:r>
            <a:r>
              <a:rPr lang="en-IN" dirty="0" err="1"/>
              <a:t>IntegerType</a:t>
            </a:r>
            <a:r>
              <a:rPr lang="en-IN" dirty="0"/>
              <a:t>(),True) \    </a:t>
            </a:r>
            <a:r>
              <a:rPr lang="en-IN" dirty="0" smtClean="0"/>
              <a:t>	</a:t>
            </a:r>
          </a:p>
          <a:p>
            <a:pPr marL="0" indent="0">
              <a:buNone/>
            </a:pPr>
            <a:r>
              <a:rPr lang="en-IN" dirty="0" smtClean="0"/>
              <a:t>	.</a:t>
            </a:r>
            <a:r>
              <a:rPr lang="en-IN" dirty="0"/>
              <a:t>add("Height",</a:t>
            </a:r>
            <a:r>
              <a:rPr lang="en-IN" dirty="0" err="1"/>
              <a:t>IntegerType</a:t>
            </a:r>
            <a:r>
              <a:rPr lang="en-IN" dirty="0"/>
              <a:t>(),True) \    </a:t>
            </a:r>
            <a:endParaRPr lang="en-IN" dirty="0" smtClean="0"/>
          </a:p>
          <a:p>
            <a:pPr marL="0" indent="0">
              <a:buNone/>
            </a:pPr>
            <a:r>
              <a:rPr lang="en-IN" dirty="0" smtClean="0"/>
              <a:t>	.</a:t>
            </a:r>
            <a:r>
              <a:rPr lang="en-IN" dirty="0"/>
              <a:t>add("Weight",</a:t>
            </a:r>
            <a:r>
              <a:rPr lang="en-IN" dirty="0" err="1"/>
              <a:t>IntegerType</a:t>
            </a:r>
            <a:r>
              <a:rPr lang="en-IN" dirty="0"/>
              <a:t>(),True)\    </a:t>
            </a:r>
            <a:r>
              <a:rPr lang="en-IN" dirty="0" smtClean="0"/>
              <a:t>	</a:t>
            </a:r>
          </a:p>
          <a:p>
            <a:pPr marL="0" indent="0">
              <a:buNone/>
            </a:pPr>
            <a:r>
              <a:rPr lang="en-IN" dirty="0" smtClean="0"/>
              <a:t>	.</a:t>
            </a:r>
            <a:r>
              <a:rPr lang="en-IN" dirty="0"/>
              <a:t>add("Team",</a:t>
            </a:r>
            <a:r>
              <a:rPr lang="en-IN" dirty="0" err="1"/>
              <a:t>StringType</a:t>
            </a:r>
            <a:r>
              <a:rPr lang="en-IN" dirty="0"/>
              <a:t>(),True) \    </a:t>
            </a:r>
            <a:endParaRPr lang="en-IN" dirty="0" smtClean="0"/>
          </a:p>
          <a:p>
            <a:pPr marL="0" indent="0">
              <a:buNone/>
            </a:pPr>
            <a:r>
              <a:rPr lang="en-IN" dirty="0" smtClean="0"/>
              <a:t>	.</a:t>
            </a:r>
            <a:r>
              <a:rPr lang="en-IN" dirty="0"/>
              <a:t>add("NOC",</a:t>
            </a:r>
            <a:r>
              <a:rPr lang="en-IN" dirty="0" err="1"/>
              <a:t>StringType</a:t>
            </a:r>
            <a:r>
              <a:rPr lang="en-IN" dirty="0"/>
              <a:t>(),True) \    </a:t>
            </a:r>
            <a:r>
              <a:rPr lang="en-IN" dirty="0" smtClean="0"/>
              <a:t>	</a:t>
            </a:r>
          </a:p>
          <a:p>
            <a:pPr marL="0" indent="0">
              <a:buNone/>
            </a:pPr>
            <a:r>
              <a:rPr lang="en-IN" dirty="0" smtClean="0"/>
              <a:t>	.</a:t>
            </a:r>
            <a:r>
              <a:rPr lang="en-IN" dirty="0"/>
              <a:t>add("Games",</a:t>
            </a:r>
            <a:r>
              <a:rPr lang="en-IN" dirty="0" err="1"/>
              <a:t>StringType</a:t>
            </a:r>
            <a:r>
              <a:rPr lang="en-IN" dirty="0"/>
              <a:t>(),True) \    </a:t>
            </a:r>
            <a:endParaRPr lang="en-IN" dirty="0" smtClean="0"/>
          </a:p>
          <a:p>
            <a:pPr marL="0" indent="0">
              <a:buNone/>
            </a:pPr>
            <a:r>
              <a:rPr lang="en-IN" dirty="0" smtClean="0"/>
              <a:t>	.</a:t>
            </a:r>
            <a:r>
              <a:rPr lang="en-IN" dirty="0"/>
              <a:t>add("Year",</a:t>
            </a:r>
            <a:r>
              <a:rPr lang="en-IN" dirty="0" err="1"/>
              <a:t>IntegerType</a:t>
            </a:r>
            <a:r>
              <a:rPr lang="en-IN" dirty="0"/>
              <a:t>(),True) \    </a:t>
            </a:r>
            <a:r>
              <a:rPr lang="en-IN" dirty="0" smtClean="0"/>
              <a:t>	</a:t>
            </a:r>
          </a:p>
          <a:p>
            <a:pPr marL="0" indent="0">
              <a:buNone/>
            </a:pPr>
            <a:r>
              <a:rPr lang="en-IN" dirty="0" smtClean="0"/>
              <a:t>	.</a:t>
            </a:r>
            <a:r>
              <a:rPr lang="en-IN" dirty="0"/>
              <a:t>add("Season",</a:t>
            </a:r>
            <a:r>
              <a:rPr lang="en-IN" dirty="0" err="1"/>
              <a:t>StringType</a:t>
            </a:r>
            <a:r>
              <a:rPr lang="en-IN" dirty="0"/>
              <a:t>(),True) \  </a:t>
            </a:r>
            <a:endParaRPr lang="en-IN" dirty="0" smtClean="0"/>
          </a:p>
          <a:p>
            <a:pPr marL="0" indent="0">
              <a:buNone/>
            </a:pPr>
            <a:r>
              <a:rPr lang="en-IN" dirty="0" smtClean="0"/>
              <a:t>  	.</a:t>
            </a:r>
            <a:r>
              <a:rPr lang="en-IN" dirty="0"/>
              <a:t>add("City",</a:t>
            </a:r>
            <a:r>
              <a:rPr lang="en-IN" dirty="0" err="1"/>
              <a:t>StringType</a:t>
            </a:r>
            <a:r>
              <a:rPr lang="en-IN" dirty="0"/>
              <a:t>(),True) \    </a:t>
            </a:r>
            <a:r>
              <a:rPr lang="en-IN" dirty="0" smtClean="0"/>
              <a:t>	</a:t>
            </a:r>
          </a:p>
          <a:p>
            <a:pPr marL="0" indent="0">
              <a:buNone/>
            </a:pPr>
            <a:r>
              <a:rPr lang="en-IN" dirty="0" smtClean="0"/>
              <a:t>	.</a:t>
            </a:r>
            <a:r>
              <a:rPr lang="en-IN" dirty="0"/>
              <a:t>add("Sport",</a:t>
            </a:r>
            <a:r>
              <a:rPr lang="en-IN" dirty="0" err="1"/>
              <a:t>StringType</a:t>
            </a:r>
            <a:r>
              <a:rPr lang="en-IN" dirty="0"/>
              <a:t>(),True) \   </a:t>
            </a:r>
            <a:endParaRPr lang="en-IN" dirty="0" smtClean="0"/>
          </a:p>
          <a:p>
            <a:pPr marL="0" indent="0">
              <a:buNone/>
            </a:pPr>
            <a:r>
              <a:rPr lang="en-IN" dirty="0" smtClean="0"/>
              <a:t> 	.</a:t>
            </a:r>
            <a:r>
              <a:rPr lang="en-IN" dirty="0"/>
              <a:t>add("Event",</a:t>
            </a:r>
            <a:r>
              <a:rPr lang="en-IN" dirty="0" err="1"/>
              <a:t>StringType</a:t>
            </a:r>
            <a:r>
              <a:rPr lang="en-IN" dirty="0"/>
              <a:t>(),True) \    </a:t>
            </a:r>
            <a:endParaRPr lang="en-IN" dirty="0" smtClean="0"/>
          </a:p>
          <a:p>
            <a:pPr marL="0" indent="0">
              <a:buNone/>
            </a:pPr>
            <a:r>
              <a:rPr lang="en-IN" dirty="0" smtClean="0"/>
              <a:t>	.</a:t>
            </a:r>
            <a:r>
              <a:rPr lang="en-IN" dirty="0"/>
              <a:t>add("Medal",</a:t>
            </a:r>
            <a:r>
              <a:rPr lang="en-IN" dirty="0" err="1"/>
              <a:t>StringType</a:t>
            </a:r>
            <a:r>
              <a:rPr lang="en-IN" dirty="0"/>
              <a:t>(),True)</a:t>
            </a:r>
          </a:p>
        </p:txBody>
      </p:sp>
    </p:spTree>
    <p:extLst>
      <p:ext uri="{BB962C8B-B14F-4D97-AF65-F5344CB8AC3E}">
        <p14:creationId xmlns:p14="http://schemas.microsoft.com/office/powerpoint/2010/main" val="1890155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609600"/>
            <a:ext cx="8969202" cy="1320800"/>
          </a:xfrm>
        </p:spPr>
        <p:txBody>
          <a:bodyPr/>
          <a:lstStyle/>
          <a:p>
            <a:r>
              <a:rPr lang="en-US" dirty="0" smtClean="0"/>
              <a:t>  About Project Analysis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0609302"/>
              </p:ext>
            </p:extLst>
          </p:nvPr>
        </p:nvGraphicFramePr>
        <p:xfrm>
          <a:off x="322729" y="1936376"/>
          <a:ext cx="9395012" cy="4338917"/>
        </p:xfrm>
        <a:graphic>
          <a:graphicData uri="http://schemas.openxmlformats.org/drawingml/2006/table">
            <a:tbl>
              <a:tblPr/>
              <a:tblGrid>
                <a:gridCol w="9395012"/>
              </a:tblGrid>
              <a:tr h="4338917"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  <a:latin typeface="ui-monospace"/>
                        </a:rPr>
                        <a:t/>
                      </a:r>
                      <a:br>
                        <a:rPr lang="en-US" dirty="0">
                          <a:effectLst/>
                          <a:latin typeface="ui-monospace"/>
                        </a:rPr>
                      </a:br>
                      <a:r>
                        <a:rPr lang="en-US" dirty="0">
                          <a:effectLst/>
                          <a:latin typeface="ui-monospace"/>
                        </a:rPr>
                        <a:t>1) Write a Query to Count Female participants in year 2004 from India</a:t>
                      </a:r>
                      <a:r>
                        <a:rPr lang="en-US" dirty="0" smtClean="0">
                          <a:effectLst/>
                          <a:latin typeface="ui-monospace"/>
                        </a:rPr>
                        <a:t>?</a:t>
                      </a:r>
                    </a:p>
                    <a:p>
                      <a:pPr fontAlgn="t"/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2)Write a Query to fetch top 10 youngest athletes to ever compete in the Games?</a:t>
                      </a:r>
                    </a:p>
                    <a:p>
                      <a:pPr fontAlgn="t"/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3) Write a Query to display the year when women get started to enter into Olympics ?</a:t>
                      </a:r>
                    </a:p>
                    <a:p>
                      <a:pPr fontAlgn="t"/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4) Write a Query to Count the number of male and female participants in each sport from 1896 to 2006?</a:t>
                      </a:r>
                    </a:p>
                    <a:p>
                      <a:pPr fontAlgn="t"/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5) Write a Query to Count the no of Females Participants from each country in every year</a:t>
                      </a:r>
                    </a:p>
                    <a:p>
                      <a:pPr fontAlgn="t"/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6)Write a Query to fetch how many Indian took participated in every year?</a:t>
                      </a:r>
                    </a:p>
                    <a:p>
                      <a:pPr fontAlgn="t"/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ui-monospace"/>
                          <a:ea typeface="+mn-ea"/>
                          <a:cs typeface="+mn-cs"/>
                        </a:rPr>
                        <a:t>)</a:t>
                      </a:r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write a Query to display distinct Sports in Olympics</a:t>
                      </a:r>
                    </a:p>
                    <a:p>
                      <a:pPr fontAlgn="t"/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8)Write a Query to count the no of females that have participated in Olympics</a:t>
                      </a:r>
                    </a:p>
                    <a:p>
                      <a:pPr fontAlgn="t"/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9) Write a Query to count how many gold medals Indian won in till now</a:t>
                      </a:r>
                    </a:p>
                    <a:p>
                      <a:pPr fontAlgn="t"/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10) Write a Query to count the number of participants in each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sport</a:t>
                      </a:r>
                    </a:p>
                    <a:p>
                      <a:pPr fontAlgn="t"/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11)</a:t>
                      </a:r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Write a Query to display the details of Indian players , who won gold , silver, bronze</a:t>
                      </a:r>
                    </a:p>
                  </a:txBody>
                  <a:tcPr marL="76200" marR="762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419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-98612"/>
            <a:ext cx="8596668" cy="2029012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c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322729"/>
            <a:ext cx="8596668" cy="5718634"/>
          </a:xfrm>
        </p:spPr>
        <p:txBody>
          <a:bodyPr/>
          <a:lstStyle/>
          <a:p>
            <a:pPr fontAlgn="t"/>
            <a:r>
              <a:rPr lang="en-US" dirty="0">
                <a:solidFill>
                  <a:schemeClr val="tx1"/>
                </a:solidFill>
              </a:rPr>
              <a:t>12) write a Query to display all years in which Olympics held.</a:t>
            </a:r>
          </a:p>
          <a:p>
            <a:pPr fontAlgn="t"/>
            <a:r>
              <a:rPr lang="en-US" dirty="0">
                <a:solidFill>
                  <a:schemeClr val="tx1"/>
                </a:solidFill>
              </a:rPr>
              <a:t>13) write a Query to display all the Countries participated in Olympics from 1896-2006.</a:t>
            </a:r>
          </a:p>
          <a:p>
            <a:pPr fontAlgn="t"/>
            <a:r>
              <a:rPr lang="en-US" dirty="0">
                <a:solidFill>
                  <a:schemeClr val="tx1"/>
                </a:solidFill>
              </a:rPr>
              <a:t>14) Write a Query to find in which year India got most medals.</a:t>
            </a:r>
          </a:p>
          <a:p>
            <a:pPr fontAlgn="t"/>
            <a:r>
              <a:rPr lang="en-US" dirty="0">
                <a:solidFill>
                  <a:schemeClr val="tx1"/>
                </a:solidFill>
              </a:rPr>
              <a:t>15) Write a Query to find Total_Medals , Gold Medals , Silver Medals and Bronze of Top 100 Olympians with their country Name and sport Name.</a:t>
            </a:r>
          </a:p>
          <a:p>
            <a:pPr fontAlgn="t"/>
            <a:r>
              <a:rPr lang="en-US" dirty="0">
                <a:solidFill>
                  <a:schemeClr val="tx1"/>
                </a:solidFill>
              </a:rPr>
              <a:t>16) Write a Query to find Total_Medals , Gold Medals , Silver Medals , Bronze Medals of every country in the year 1912 with their rank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fontAlgn="t"/>
            <a:r>
              <a:rPr lang="en-US" dirty="0" smtClean="0">
                <a:solidFill>
                  <a:schemeClr val="tx1"/>
                </a:solidFill>
              </a:rPr>
              <a:t>17)</a:t>
            </a:r>
            <a:r>
              <a:rPr lang="en-US" dirty="0">
                <a:solidFill>
                  <a:schemeClr val="tx1"/>
                </a:solidFill>
              </a:rPr>
              <a:t> write a query to display distinct player their country from India</a:t>
            </a:r>
            <a:endParaRPr lang="en-US" dirty="0" smtClean="0">
              <a:solidFill>
                <a:schemeClr val="tx1"/>
              </a:solidFill>
            </a:endParaRPr>
          </a:p>
          <a:p>
            <a:pPr fontAlgn="t"/>
            <a:r>
              <a:rPr lang="en-US" dirty="0" smtClean="0">
                <a:solidFill>
                  <a:schemeClr val="tx1"/>
                </a:solidFill>
              </a:rPr>
              <a:t>18)</a:t>
            </a:r>
            <a:r>
              <a:rPr lang="en-US" dirty="0">
                <a:solidFill>
                  <a:schemeClr val="tx1"/>
                </a:solidFill>
              </a:rPr>
              <a:t> Write a Query </a:t>
            </a:r>
            <a:r>
              <a:rPr lang="en-US" dirty="0" smtClean="0">
                <a:solidFill>
                  <a:schemeClr val="tx1"/>
                </a:solidFill>
              </a:rPr>
              <a:t> to display </a:t>
            </a:r>
            <a:r>
              <a:rPr lang="en-US" dirty="0">
                <a:solidFill>
                  <a:schemeClr val="tx1"/>
                </a:solidFill>
              </a:rPr>
              <a:t>max weight of all time in O</a:t>
            </a:r>
            <a:r>
              <a:rPr lang="en-US" dirty="0" smtClean="0">
                <a:solidFill>
                  <a:schemeClr val="tx1"/>
                </a:solidFill>
              </a:rPr>
              <a:t>lympics</a:t>
            </a:r>
          </a:p>
          <a:p>
            <a:pPr fontAlgn="t"/>
            <a:r>
              <a:rPr lang="en-US" dirty="0" smtClean="0">
                <a:solidFill>
                  <a:schemeClr val="tx1"/>
                </a:solidFill>
              </a:rPr>
              <a:t>19)</a:t>
            </a:r>
            <a:r>
              <a:rPr lang="en-US" dirty="0">
                <a:solidFill>
                  <a:schemeClr val="tx1"/>
                </a:solidFill>
              </a:rPr>
              <a:t> Write a Query  to </a:t>
            </a:r>
            <a:r>
              <a:rPr lang="en-US" dirty="0" smtClean="0">
                <a:solidFill>
                  <a:schemeClr val="tx1"/>
                </a:solidFill>
              </a:rPr>
              <a:t>display which </a:t>
            </a:r>
            <a:r>
              <a:rPr lang="en-US" dirty="0">
                <a:solidFill>
                  <a:schemeClr val="tx1"/>
                </a:solidFill>
              </a:rPr>
              <a:t>country received most medals in 2004</a:t>
            </a:r>
            <a:endParaRPr lang="en-US" dirty="0" smtClean="0">
              <a:solidFill>
                <a:schemeClr val="tx1"/>
              </a:solidFill>
            </a:endParaRPr>
          </a:p>
          <a:p>
            <a:pPr fontAlgn="t"/>
            <a:r>
              <a:rPr lang="en-US" dirty="0" smtClean="0">
                <a:solidFill>
                  <a:schemeClr val="tx1"/>
                </a:solidFill>
              </a:rPr>
              <a:t>20)</a:t>
            </a:r>
            <a:r>
              <a:rPr lang="en-US" dirty="0">
                <a:solidFill>
                  <a:schemeClr val="tx1"/>
                </a:solidFill>
              </a:rPr>
              <a:t> Write a Query  to </a:t>
            </a:r>
            <a:r>
              <a:rPr lang="en-US" dirty="0" smtClean="0">
                <a:solidFill>
                  <a:schemeClr val="tx1"/>
                </a:solidFill>
              </a:rPr>
              <a:t>display in which sport, </a:t>
            </a:r>
            <a:r>
              <a:rPr lang="en-US" dirty="0">
                <a:solidFill>
                  <a:schemeClr val="tx1"/>
                </a:solidFill>
              </a:rPr>
              <a:t>Indian won most medals from 1896-2006</a:t>
            </a:r>
            <a:endParaRPr lang="en-US" dirty="0" smtClean="0">
              <a:solidFill>
                <a:schemeClr val="tx1"/>
              </a:solidFill>
            </a:endParaRPr>
          </a:p>
          <a:p>
            <a:pPr fontAlgn="t"/>
            <a:r>
              <a:rPr lang="en-US" dirty="0" smtClean="0">
                <a:solidFill>
                  <a:schemeClr val="tx1"/>
                </a:solidFill>
              </a:rPr>
              <a:t>21)</a:t>
            </a:r>
            <a:r>
              <a:rPr lang="en-US" dirty="0">
                <a:solidFill>
                  <a:schemeClr val="tx1"/>
                </a:solidFill>
              </a:rPr>
              <a:t> Write a Query  to display </a:t>
            </a:r>
            <a:r>
              <a:rPr lang="en-US" dirty="0" smtClean="0">
                <a:solidFill>
                  <a:schemeClr val="tx1"/>
                </a:solidFill>
              </a:rPr>
              <a:t>count </a:t>
            </a:r>
            <a:r>
              <a:rPr lang="en-US" dirty="0">
                <a:solidFill>
                  <a:schemeClr val="tx1"/>
                </a:solidFill>
              </a:rPr>
              <a:t>of male and female in each year, for each country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65864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599"/>
            <a:ext cx="8596668" cy="4885765"/>
          </a:xfrm>
        </p:spPr>
        <p:txBody>
          <a:bodyPr>
            <a:normAutofit fontScale="90000"/>
          </a:bodyPr>
          <a:lstStyle/>
          <a:p>
            <a:r>
              <a:rPr lang="en-US" sz="4800" dirty="0" smtClean="0">
                <a:latin typeface="Algerian" panose="04020705040A02060702" pitchFamily="82" charset="0"/>
              </a:rPr>
              <a:t>      </a:t>
            </a:r>
            <a:br>
              <a:rPr lang="en-US" sz="4800" dirty="0" smtClean="0">
                <a:latin typeface="Algerian" panose="04020705040A02060702" pitchFamily="82" charset="0"/>
              </a:rPr>
            </a:br>
            <a:r>
              <a:rPr lang="en-US" sz="4800" dirty="0" smtClean="0">
                <a:latin typeface="Algerian" panose="04020705040A02060702" pitchFamily="82" charset="0"/>
              </a:rPr>
              <a:t>							  Now </a:t>
            </a:r>
            <a:br>
              <a:rPr lang="en-US" sz="4800" dirty="0" smtClean="0">
                <a:latin typeface="Algerian" panose="04020705040A02060702" pitchFamily="82" charset="0"/>
              </a:rPr>
            </a:br>
            <a:r>
              <a:rPr lang="en-US" sz="4800" dirty="0" smtClean="0">
                <a:latin typeface="Algerian" panose="04020705040A02060702" pitchFamily="82" charset="0"/>
              </a:rPr>
              <a:t>						  We are</a:t>
            </a:r>
            <a:br>
              <a:rPr lang="en-US" sz="4800" dirty="0" smtClean="0">
                <a:latin typeface="Algerian" panose="04020705040A02060702" pitchFamily="82" charset="0"/>
              </a:rPr>
            </a:br>
            <a:r>
              <a:rPr lang="en-US" sz="4800" dirty="0" smtClean="0">
                <a:latin typeface="Algerian" panose="04020705040A02060702" pitchFamily="82" charset="0"/>
              </a:rPr>
              <a:t>							 going </a:t>
            </a:r>
            <a:br>
              <a:rPr lang="en-US" sz="4800" dirty="0" smtClean="0">
                <a:latin typeface="Algerian" panose="04020705040A02060702" pitchFamily="82" charset="0"/>
              </a:rPr>
            </a:br>
            <a:r>
              <a:rPr lang="en-US" sz="4800" dirty="0" smtClean="0">
                <a:latin typeface="Algerian" panose="04020705040A02060702" pitchFamily="82" charset="0"/>
              </a:rPr>
              <a:t>								 to</a:t>
            </a:r>
            <a:r>
              <a:rPr lang="en-US" sz="4800" dirty="0">
                <a:latin typeface="Algerian" panose="04020705040A02060702" pitchFamily="82" charset="0"/>
              </a:rPr>
              <a:t/>
            </a:r>
            <a:br>
              <a:rPr lang="en-US" sz="4800" dirty="0">
                <a:latin typeface="Algerian" panose="04020705040A02060702" pitchFamily="82" charset="0"/>
              </a:rPr>
            </a:br>
            <a:r>
              <a:rPr lang="en-US" sz="4800" dirty="0" smtClean="0">
                <a:latin typeface="Algerian" panose="04020705040A02060702" pitchFamily="82" charset="0"/>
              </a:rPr>
              <a:t>				Execute queries</a:t>
            </a:r>
            <a:br>
              <a:rPr lang="en-US" sz="4800" dirty="0" smtClean="0">
                <a:latin typeface="Algerian" panose="04020705040A02060702" pitchFamily="82" charset="0"/>
              </a:rPr>
            </a:br>
            <a:r>
              <a:rPr lang="en-US" sz="4800" dirty="0">
                <a:latin typeface="Algerian" panose="04020705040A02060702" pitchFamily="82" charset="0"/>
              </a:rPr>
              <a:t>	</a:t>
            </a:r>
            <a:r>
              <a:rPr lang="en-US" sz="4800" dirty="0" smtClean="0">
                <a:latin typeface="Algerian" panose="04020705040A02060702" pitchFamily="82" charset="0"/>
              </a:rPr>
              <a:t>				</a:t>
            </a:r>
            <a:br>
              <a:rPr lang="en-US" sz="4800" dirty="0" smtClean="0">
                <a:latin typeface="Algerian" panose="04020705040A02060702" pitchFamily="82" charset="0"/>
              </a:rPr>
            </a:br>
            <a:r>
              <a:rPr lang="en-US" dirty="0">
                <a:latin typeface="Algerian" panose="04020705040A02060702" pitchFamily="82" charset="0"/>
              </a:rPr>
              <a:t>	</a:t>
            </a:r>
            <a:r>
              <a:rPr lang="en-US" dirty="0" smtClean="0">
                <a:latin typeface="Algerian" panose="04020705040A02060702" pitchFamily="82" charset="0"/>
              </a:rPr>
              <a:t>					</a:t>
            </a:r>
            <a:br>
              <a:rPr lang="en-US" dirty="0" smtClean="0">
                <a:latin typeface="Algerian" panose="04020705040A02060702" pitchFamily="82" charset="0"/>
              </a:rPr>
            </a:br>
            <a:r>
              <a:rPr lang="en-US" dirty="0">
                <a:latin typeface="Algerian" panose="04020705040A02060702" pitchFamily="82" charset="0"/>
              </a:rPr>
              <a:t>	</a:t>
            </a:r>
            <a:r>
              <a:rPr lang="en-US" dirty="0" smtClean="0">
                <a:latin typeface="Algerian" panose="04020705040A02060702" pitchFamily="82" charset="0"/>
              </a:rPr>
              <a:t>				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334682"/>
          </a:xfrm>
        </p:spPr>
        <p:txBody>
          <a:bodyPr>
            <a:normAutofit fontScale="92500" lnSpcReduction="10000"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16531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OLYMPIC DATA ANALYSIS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</a:t>
            </a:r>
          </a:p>
          <a:p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3288311" y="1515035"/>
            <a:ext cx="42044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A75C09"/>
                </a:solidFill>
                <a:latin typeface="Algerian" panose="04020705040A02060702" pitchFamily="82" charset="0"/>
              </a:rPr>
              <a:t>        </a:t>
            </a:r>
            <a:endParaRPr lang="en-IN" sz="3200" dirty="0">
              <a:solidFill>
                <a:srgbClr val="A75C09"/>
              </a:solidFill>
              <a:latin typeface="Algerian" panose="04020705040A02060702" pitchFamily="82" charset="0"/>
            </a:endParaRPr>
          </a:p>
        </p:txBody>
      </p:sp>
      <p:pic>
        <p:nvPicPr>
          <p:cNvPr id="4" name="WhatsApp Video 2021-08-27 at 12.09.02 A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254753" cy="678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190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OLYMPIC DATA ANALYSIS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</a:t>
            </a:r>
          </a:p>
          <a:p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3288311" y="1515035"/>
            <a:ext cx="42044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A75C09"/>
                </a:solidFill>
                <a:latin typeface="Algerian" panose="04020705040A02060702" pitchFamily="82" charset="0"/>
              </a:rPr>
              <a:t>        Project-2</a:t>
            </a:r>
            <a:endParaRPr lang="en-IN" sz="3200" dirty="0">
              <a:solidFill>
                <a:srgbClr val="A75C09"/>
              </a:solidFill>
              <a:latin typeface="Algerian" panose="04020705040A02060702" pitchFamily="82" charset="0"/>
            </a:endParaRPr>
          </a:p>
        </p:txBody>
      </p:sp>
      <p:pic>
        <p:nvPicPr>
          <p:cNvPr id="4" name="WhatsApp Video 2021-08-27 at 12.10.50 A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647" y="0"/>
            <a:ext cx="12102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34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</a:t>
            </a:r>
            <a:r>
              <a:rPr lang="en-US" sz="4800" smtClean="0">
                <a:latin typeface="Algerian" panose="04020705040A02060702" pitchFamily="82" charset="0"/>
              </a:rPr>
              <a:t>Olympic Dataset</a:t>
            </a:r>
            <a:endParaRPr lang="en-IN" sz="4800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026025"/>
            <a:ext cx="8596668" cy="4015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 smtClean="0">
                <a:latin typeface="Bahnschrift" panose="020B0502040204020203" pitchFamily="34" charset="0"/>
              </a:rPr>
              <a:t>No of Dataset :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2</a:t>
            </a:r>
          </a:p>
          <a:p>
            <a:pPr marL="0" indent="0">
              <a:buNone/>
            </a:pPr>
            <a:r>
              <a:rPr lang="en-US" sz="2800" dirty="0" smtClean="0">
                <a:latin typeface="Bahnschrift" panose="020B0502040204020203" pitchFamily="34" charset="0"/>
              </a:rPr>
              <a:t>Dataset Type :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CSV</a:t>
            </a:r>
          </a:p>
          <a:p>
            <a:pPr marL="0" indent="0">
              <a:buNone/>
            </a:pPr>
            <a:r>
              <a:rPr lang="en-US" sz="2800" dirty="0" smtClean="0">
                <a:latin typeface="Bahnschrift" panose="020B0502040204020203" pitchFamily="34" charset="0"/>
              </a:rPr>
              <a:t>Name of Dataset: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athlete_events</a:t>
            </a:r>
            <a:r>
              <a:rPr lang="en-US" sz="2800" dirty="0" smtClean="0">
                <a:latin typeface="Bahnschrift" panose="020B0502040204020203" pitchFamily="34" charset="0"/>
              </a:rPr>
              <a:t> and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noc_regions</a:t>
            </a:r>
          </a:p>
          <a:p>
            <a:pPr marL="0" indent="0">
              <a:buNone/>
            </a:pPr>
            <a:r>
              <a:rPr lang="en-US" sz="2800" dirty="0" smtClean="0">
                <a:latin typeface="Bahnschrift" panose="020B0502040204020203" pitchFamily="34" charset="0"/>
              </a:rPr>
              <a:t>No of Column in athlete_events dataset :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12</a:t>
            </a:r>
          </a:p>
          <a:p>
            <a:pPr marL="0" indent="0">
              <a:buNone/>
            </a:pPr>
            <a:r>
              <a:rPr lang="en-US" sz="2800" dirty="0">
                <a:latin typeface="Bahnschrift" panose="020B0502040204020203" pitchFamily="34" charset="0"/>
              </a:rPr>
              <a:t>No of Column in </a:t>
            </a:r>
            <a:r>
              <a:rPr lang="en-US" sz="2800" dirty="0" smtClean="0">
                <a:latin typeface="Bahnschrift" panose="020B0502040204020203" pitchFamily="34" charset="0"/>
              </a:rPr>
              <a:t>noc_regions </a:t>
            </a:r>
            <a:r>
              <a:rPr lang="en-US" sz="2800" dirty="0">
                <a:latin typeface="Bahnschrift" panose="020B0502040204020203" pitchFamily="34" charset="0"/>
              </a:rPr>
              <a:t>dataset </a:t>
            </a:r>
            <a:r>
              <a:rPr lang="en-US" sz="2800" dirty="0" smtClean="0">
                <a:latin typeface="Bahnschrift" panose="020B0502040204020203" pitchFamily="34" charset="0"/>
              </a:rPr>
              <a:t>: </a:t>
            </a:r>
            <a:r>
              <a:rPr lang="en-US" sz="2800" dirty="0" smtClean="0">
                <a:solidFill>
                  <a:srgbClr val="00B050"/>
                </a:solidFill>
                <a:latin typeface="Bahnschrift" panose="020B0502040204020203" pitchFamily="34" charset="0"/>
              </a:rPr>
              <a:t>3</a:t>
            </a:r>
          </a:p>
          <a:p>
            <a:pPr marL="0" indent="0">
              <a:buNone/>
            </a:pPr>
            <a:r>
              <a:rPr lang="en-US" sz="2800" dirty="0" smtClean="0">
                <a:latin typeface="Bahnschrift" panose="020B0502040204020203" pitchFamily="34" charset="0"/>
              </a:rPr>
              <a:t>Github </a:t>
            </a:r>
            <a:r>
              <a:rPr lang="en-US" sz="2800" dirty="0">
                <a:latin typeface="Bahnschrift" panose="020B0502040204020203" pitchFamily="34" charset="0"/>
              </a:rPr>
              <a:t>URL : </a:t>
            </a:r>
            <a:r>
              <a:rPr lang="en-US" sz="2800" dirty="0">
                <a:solidFill>
                  <a:srgbClr val="00B0F0"/>
                </a:solidFill>
                <a:latin typeface="Bahnschrift" panose="020B0502040204020203" pitchFamily="34" charset="0"/>
                <a:hlinkClick r:id="rId2"/>
              </a:rPr>
              <a:t>https://</a:t>
            </a:r>
            <a:r>
              <a:rPr lang="en-US" sz="2800" dirty="0" smtClean="0">
                <a:solidFill>
                  <a:srgbClr val="00B0F0"/>
                </a:solidFill>
                <a:latin typeface="Bahnschrift" panose="020B0502040204020203" pitchFamily="34" charset="0"/>
                <a:hlinkClick r:id="rId2"/>
              </a:rPr>
              <a:t>github.com/chnishank/Project2</a:t>
            </a:r>
            <a:endParaRPr lang="en-US" sz="2800" dirty="0" smtClean="0">
              <a:solidFill>
                <a:srgbClr val="00B0F0"/>
              </a:solidFill>
              <a:latin typeface="Bahnschrift" panose="020B0502040204020203" pitchFamily="34" charset="0"/>
            </a:endParaRPr>
          </a:p>
          <a:p>
            <a:pPr marL="0" indent="0">
              <a:buNone/>
            </a:pPr>
            <a:r>
              <a:rPr lang="en-US" sz="2800" dirty="0" smtClean="0">
                <a:solidFill>
                  <a:schemeClr val="tx1"/>
                </a:solidFill>
                <a:latin typeface="Bahnschrift" panose="020B0502040204020203" pitchFamily="34" charset="0"/>
              </a:rPr>
              <a:t>Dataset Download </a:t>
            </a:r>
            <a:r>
              <a:rPr lang="en-US" sz="2800" dirty="0">
                <a:solidFill>
                  <a:schemeClr val="tx1"/>
                </a:solidFill>
                <a:latin typeface="Bahnschrift" panose="020B0502040204020203" pitchFamily="34" charset="0"/>
              </a:rPr>
              <a:t>URL : </a:t>
            </a:r>
            <a:r>
              <a:rPr lang="en-US" sz="2800" dirty="0" smtClean="0">
                <a:solidFill>
                  <a:srgbClr val="0070C0"/>
                </a:solidFill>
                <a:latin typeface="Bahnschrift" panose="020B0502040204020203" pitchFamily="34" charset="0"/>
              </a:rPr>
              <a:t> https</a:t>
            </a:r>
            <a:r>
              <a:rPr lang="en-US" sz="2800" dirty="0">
                <a:solidFill>
                  <a:srgbClr val="0070C0"/>
                </a:solidFill>
                <a:latin typeface="Bahnschrift" panose="020B0502040204020203" pitchFamily="34" charset="0"/>
              </a:rPr>
              <a:t>://www.kaggle.com/heesoo37/120-years-of-olympic-history-athletes-and-results</a:t>
            </a:r>
            <a:endParaRPr lang="en-US" sz="2800" dirty="0">
              <a:solidFill>
                <a:srgbClr val="0070C0"/>
              </a:solidFill>
              <a:latin typeface="Bahnschrift" panose="020B0502040204020203" pitchFamily="34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 smtClean="0"/>
              <a:t>						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87855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0033" y="313766"/>
            <a:ext cx="8787075" cy="1661458"/>
          </a:xfrm>
        </p:spPr>
        <p:txBody>
          <a:bodyPr/>
          <a:lstStyle/>
          <a:p>
            <a:pPr marL="0" indent="0"/>
            <a:r>
              <a:rPr lang="en-US" dirty="0" smtClean="0">
                <a:latin typeface="Algerian" panose="04020705040A02060702" pitchFamily="82" charset="0"/>
              </a:rPr>
              <a:t>                  </a:t>
            </a:r>
            <a:r>
              <a:rPr lang="en-US" dirty="0" smtClean="0">
                <a:solidFill>
                  <a:srgbClr val="C00000"/>
                </a:solidFill>
                <a:latin typeface="Algerian" panose="04020705040A02060702" pitchFamily="82" charset="0"/>
              </a:rPr>
              <a:t>Datasets Schema</a:t>
            </a:r>
            <a:endParaRPr lang="en-US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0404527"/>
              </p:ext>
            </p:extLst>
          </p:nvPr>
        </p:nvGraphicFramePr>
        <p:xfrm>
          <a:off x="546848" y="1111624"/>
          <a:ext cx="4876800" cy="5620871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876800"/>
              </a:tblGrid>
              <a:tr h="972859">
                <a:tc>
                  <a:txBody>
                    <a:bodyPr/>
                    <a:lstStyle/>
                    <a:p>
                      <a:r>
                        <a:rPr lang="en-US" dirty="0" smtClean="0"/>
                        <a:t>                athlete_events</a:t>
                      </a:r>
                      <a:endParaRPr lang="en-IN" dirty="0"/>
                    </a:p>
                  </a:txBody>
                  <a:tcPr/>
                </a:tc>
              </a:tr>
              <a:tr h="4648012">
                <a:tc>
                  <a:txBody>
                    <a:bodyPr/>
                    <a:lstStyle/>
                    <a:p>
                      <a:r>
                        <a:rPr lang="en-IN" dirty="0" smtClean="0"/>
                        <a:t>|-- ID: integer (nullable = true) </a:t>
                      </a:r>
                    </a:p>
                    <a:p>
                      <a:r>
                        <a:rPr lang="en-IN" dirty="0" smtClean="0"/>
                        <a:t>|-- Name: string (nullable = true)</a:t>
                      </a:r>
                    </a:p>
                    <a:p>
                      <a:r>
                        <a:rPr lang="en-IN" dirty="0" smtClean="0"/>
                        <a:t>|-- Sex: string (nullable = true) </a:t>
                      </a:r>
                    </a:p>
                    <a:p>
                      <a:r>
                        <a:rPr lang="en-IN" dirty="0" smtClean="0"/>
                        <a:t>|-- Age: integer (nullable = true) </a:t>
                      </a:r>
                    </a:p>
                    <a:p>
                      <a:r>
                        <a:rPr lang="en-IN" dirty="0" smtClean="0"/>
                        <a:t>|-- Height: integer (nullable = true) </a:t>
                      </a:r>
                    </a:p>
                    <a:p>
                      <a:r>
                        <a:rPr lang="en-IN" dirty="0" smtClean="0"/>
                        <a:t>|-- Weight: integer (nullable = true) </a:t>
                      </a:r>
                    </a:p>
                    <a:p>
                      <a:r>
                        <a:rPr lang="en-IN" dirty="0" smtClean="0"/>
                        <a:t>|-- Team: string (nullable = true) </a:t>
                      </a:r>
                    </a:p>
                    <a:p>
                      <a:r>
                        <a:rPr lang="en-IN" dirty="0" smtClean="0"/>
                        <a:t>|-- NOC: string (nullable = true) </a:t>
                      </a:r>
                    </a:p>
                    <a:p>
                      <a:r>
                        <a:rPr lang="en-IN" dirty="0" smtClean="0"/>
                        <a:t>|-- Games: string (nullable = true) </a:t>
                      </a:r>
                    </a:p>
                    <a:p>
                      <a:r>
                        <a:rPr lang="en-IN" dirty="0" smtClean="0"/>
                        <a:t>|-- Year: integer (nullable = true) </a:t>
                      </a:r>
                    </a:p>
                    <a:p>
                      <a:r>
                        <a:rPr lang="en-IN" dirty="0" smtClean="0"/>
                        <a:t>|-- Season: string (nullable = true) </a:t>
                      </a:r>
                    </a:p>
                    <a:p>
                      <a:r>
                        <a:rPr lang="en-IN" dirty="0" smtClean="0"/>
                        <a:t>|-- City: string (nullable = true) </a:t>
                      </a:r>
                    </a:p>
                    <a:p>
                      <a:r>
                        <a:rPr lang="en-IN" dirty="0" smtClean="0"/>
                        <a:t>|-- Sport: string (nullable = true) </a:t>
                      </a:r>
                    </a:p>
                    <a:p>
                      <a:r>
                        <a:rPr lang="en-IN" dirty="0" smtClean="0"/>
                        <a:t>|-- Event: string (nullable = true) </a:t>
                      </a:r>
                    </a:p>
                    <a:p>
                      <a:r>
                        <a:rPr lang="en-IN" dirty="0" smtClean="0"/>
                        <a:t>|-- Medal: string (nullable = true)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2009801"/>
              </p:ext>
            </p:extLst>
          </p:nvPr>
        </p:nvGraphicFramePr>
        <p:xfrm>
          <a:off x="5674660" y="1120588"/>
          <a:ext cx="4240306" cy="5558118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4240306"/>
              </a:tblGrid>
              <a:tr h="1132801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                noc_regions</a:t>
                      </a:r>
                    </a:p>
                    <a:p>
                      <a:endParaRPr lang="en-IN" dirty="0"/>
                    </a:p>
                  </a:txBody>
                  <a:tcPr/>
                </a:tc>
              </a:tr>
              <a:tr h="4425317">
                <a:tc>
                  <a:txBody>
                    <a:bodyPr/>
                    <a:lstStyle/>
                    <a:p>
                      <a:r>
                        <a:rPr lang="en-IN" dirty="0" smtClean="0"/>
                        <a:t>|-- NOC: string (nullable = true) </a:t>
                      </a:r>
                    </a:p>
                    <a:p>
                      <a:r>
                        <a:rPr lang="en-IN" dirty="0" smtClean="0"/>
                        <a:t>|-- Region : string (nullable = true)</a:t>
                      </a:r>
                    </a:p>
                    <a:p>
                      <a:r>
                        <a:rPr lang="en-IN" dirty="0" smtClean="0"/>
                        <a:t>|-- Notes: string (nullable = true) 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0973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smtClean="0"/>
              <a:t>        athlete_events </a:t>
            </a:r>
            <a:r>
              <a:rPr lang="en-US" dirty="0" err="1" smtClean="0"/>
              <a:t>csv</a:t>
            </a:r>
            <a:r>
              <a:rPr lang="en-US" dirty="0" smtClean="0"/>
              <a:t> file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1452283"/>
            <a:ext cx="8596312" cy="4533000"/>
          </a:xfrm>
        </p:spPr>
      </p:pic>
    </p:spTree>
    <p:extLst>
      <p:ext uri="{BB962C8B-B14F-4D97-AF65-F5344CB8AC3E}">
        <p14:creationId xmlns:p14="http://schemas.microsoft.com/office/powerpoint/2010/main" val="613440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    noc_regions </a:t>
            </a:r>
            <a:r>
              <a:rPr lang="en-US" dirty="0" err="1" smtClean="0"/>
              <a:t>csv</a:t>
            </a:r>
            <a:r>
              <a:rPr lang="en-US" dirty="0" smtClean="0"/>
              <a:t> file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9153" y="1622612"/>
            <a:ext cx="6544235" cy="4840941"/>
          </a:xfrm>
        </p:spPr>
      </p:pic>
    </p:spTree>
    <p:extLst>
      <p:ext uri="{BB962C8B-B14F-4D97-AF65-F5344CB8AC3E}">
        <p14:creationId xmlns:p14="http://schemas.microsoft.com/office/powerpoint/2010/main" val="1805029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lgerian" panose="04020705040A02060702" pitchFamily="82" charset="0"/>
              </a:rPr>
              <a:t>                Technology Used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5616" y="1649601"/>
            <a:ext cx="8596668" cy="3880773"/>
          </a:xfrm>
        </p:spPr>
        <p:txBody>
          <a:bodyPr/>
          <a:lstStyle/>
          <a:p>
            <a:r>
              <a:rPr lang="en-US" dirty="0" smtClean="0">
                <a:latin typeface="Arial Rounded MT Bold" panose="020F0704030504030204" pitchFamily="34" charset="0"/>
              </a:rPr>
              <a:t>Spark </a:t>
            </a:r>
            <a:r>
              <a:rPr lang="en-US" dirty="0" smtClean="0">
                <a:latin typeface="Arial Rounded MT Bold" panose="020F0704030504030204" pitchFamily="34" charset="0"/>
              </a:rPr>
              <a:t>Data Frame</a:t>
            </a:r>
            <a:endParaRPr lang="en-US" dirty="0" smtClean="0">
              <a:latin typeface="Arial Rounded MT Bold" panose="020F0704030504030204" pitchFamily="34" charset="0"/>
            </a:endParaRPr>
          </a:p>
          <a:p>
            <a:r>
              <a:rPr lang="en-US" dirty="0" smtClean="0">
                <a:latin typeface="Arial Rounded MT Bold" panose="020F0704030504030204" pitchFamily="34" charset="0"/>
              </a:rPr>
              <a:t>Spark SQL</a:t>
            </a:r>
          </a:p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51" t="15688" r="9492" b="5279"/>
          <a:stretch/>
        </p:blipFill>
        <p:spPr>
          <a:xfrm>
            <a:off x="753035" y="2599764"/>
            <a:ext cx="8050306" cy="4258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143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Spark </a:t>
            </a:r>
            <a:r>
              <a:rPr lang="en-US" dirty="0" err="1" smtClean="0"/>
              <a:t>dataFrame</a:t>
            </a:r>
            <a:r>
              <a:rPr lang="en-US" dirty="0" smtClean="0"/>
              <a:t>?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92941"/>
            <a:ext cx="8596668" cy="4580965"/>
          </a:xfrm>
        </p:spPr>
        <p:txBody>
          <a:bodyPr>
            <a:normAutofit/>
          </a:bodyPr>
          <a:lstStyle/>
          <a:p>
            <a:pPr fontAlgn="base"/>
            <a:r>
              <a:rPr lang="en-US" dirty="0"/>
              <a:t>1.DataFrame is distributed collection of data. In </a:t>
            </a:r>
            <a:r>
              <a:rPr lang="en-US" dirty="0" err="1"/>
              <a:t>DataFrames</a:t>
            </a:r>
            <a:r>
              <a:rPr lang="en-US" dirty="0"/>
              <a:t>, data is organized in named column.</a:t>
            </a:r>
          </a:p>
          <a:p>
            <a:pPr fontAlgn="base"/>
            <a:r>
              <a:rPr lang="en-US" dirty="0"/>
              <a:t>2. They are conceptually similar to a table in a relational database. Also, have richer optimizations.</a:t>
            </a:r>
          </a:p>
          <a:p>
            <a:pPr fontAlgn="base"/>
            <a:r>
              <a:rPr lang="en-US" dirty="0"/>
              <a:t>3. </a:t>
            </a:r>
            <a:r>
              <a:rPr lang="en-US" dirty="0" err="1"/>
              <a:t>DataFrames</a:t>
            </a:r>
            <a:r>
              <a:rPr lang="en-US" dirty="0"/>
              <a:t> empower SQL queries and the </a:t>
            </a:r>
            <a:r>
              <a:rPr lang="en-US" dirty="0" err="1"/>
              <a:t>DataFrame</a:t>
            </a:r>
            <a:r>
              <a:rPr lang="en-US" dirty="0"/>
              <a:t> API.</a:t>
            </a:r>
          </a:p>
          <a:p>
            <a:pPr fontAlgn="base"/>
            <a:r>
              <a:rPr lang="en-US" dirty="0"/>
              <a:t>4. we can process both structured and unstructured data formats through it. Such as: Avro, CSV, elastic search, and Cassandra. Also, it deals with storage systems </a:t>
            </a:r>
            <a:r>
              <a:rPr lang="en-US" dirty="0">
                <a:hlinkClick r:id="rId2"/>
              </a:rPr>
              <a:t>HDFS</a:t>
            </a:r>
            <a:r>
              <a:rPr lang="en-US" dirty="0"/>
              <a:t>, HIVE tables, MySQL, etc.</a:t>
            </a:r>
          </a:p>
          <a:p>
            <a:r>
              <a:rPr lang="en-US" dirty="0" smtClean="0"/>
              <a:t>5.</a:t>
            </a:r>
            <a:r>
              <a:rPr lang="en-US" dirty="0"/>
              <a:t> </a:t>
            </a:r>
            <a:r>
              <a:rPr lang="en-US" dirty="0" smtClean="0"/>
              <a:t>The </a:t>
            </a:r>
            <a:r>
              <a:rPr lang="en-US" dirty="0" err="1"/>
              <a:t>DataFrame</a:t>
            </a:r>
            <a:r>
              <a:rPr lang="en-US" dirty="0"/>
              <a:t> API’s are available in various programming languages. For example Java, </a:t>
            </a:r>
            <a:r>
              <a:rPr lang="en-US" dirty="0" err="1">
                <a:hlinkClick r:id="rId3"/>
              </a:rPr>
              <a:t>Scala</a:t>
            </a:r>
            <a:r>
              <a:rPr lang="en-US" dirty="0"/>
              <a:t>,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Python</a:t>
            </a:r>
            <a:r>
              <a:rPr lang="en-US" dirty="0"/>
              <a:t>, and </a:t>
            </a:r>
            <a:r>
              <a:rPr lang="en-US" u="sng" dirty="0">
                <a:hlinkClick r:id="rId4"/>
              </a:rPr>
              <a:t>R</a:t>
            </a:r>
            <a:r>
              <a:rPr lang="en-US" dirty="0" smtClean="0"/>
              <a:t>.</a:t>
            </a:r>
          </a:p>
          <a:p>
            <a:r>
              <a:rPr lang="en-US" dirty="0" smtClean="0"/>
              <a:t>6.</a:t>
            </a:r>
            <a:r>
              <a:rPr lang="en-US" dirty="0"/>
              <a:t> </a:t>
            </a:r>
            <a:r>
              <a:rPr lang="en-US" dirty="0" err="1"/>
              <a:t>DataFrame</a:t>
            </a:r>
            <a:r>
              <a:rPr lang="en-US" dirty="0"/>
              <a:t> provides easy integration with Big data tools and framework via Spark core.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3235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218</TotalTime>
  <Words>539</Words>
  <Application>Microsoft Office PowerPoint</Application>
  <PresentationFormat>Widescreen</PresentationFormat>
  <Paragraphs>100</Paragraphs>
  <Slides>15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Algerian</vt:lpstr>
      <vt:lpstr>Arial</vt:lpstr>
      <vt:lpstr>Arial Rounded MT Bold</vt:lpstr>
      <vt:lpstr>Bahnschrift</vt:lpstr>
      <vt:lpstr>Bahnschrift SemiBold</vt:lpstr>
      <vt:lpstr>Trebuchet MS</vt:lpstr>
      <vt:lpstr>ui-monospace</vt:lpstr>
      <vt:lpstr>Wingdings 3</vt:lpstr>
      <vt:lpstr>Facet</vt:lpstr>
      <vt:lpstr>OLYMPICS DATA ANALYSIS</vt:lpstr>
      <vt:lpstr>OLYMPIC DATA ANALYSIS</vt:lpstr>
      <vt:lpstr>OLYMPIC DATA ANALYSIS</vt:lpstr>
      <vt:lpstr>         Olympic Dataset</vt:lpstr>
      <vt:lpstr>                  Datasets Schema</vt:lpstr>
      <vt:lpstr>         athlete_events csv file</vt:lpstr>
      <vt:lpstr>             noc_regions csv file </vt:lpstr>
      <vt:lpstr>                Technology Used</vt:lpstr>
      <vt:lpstr>Why Spark dataFrame?</vt:lpstr>
      <vt:lpstr>PowerPoint Presentation</vt:lpstr>
      <vt:lpstr>PowerPoint Presentation</vt:lpstr>
      <vt:lpstr>DataFrame Schema</vt:lpstr>
      <vt:lpstr>  About Project Analysis</vt:lpstr>
      <vt:lpstr>c</vt:lpstr>
      <vt:lpstr>                Now          We are         going           to     Execute queries                  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OLYMPIC DATA ANALYSIS</dc:title>
  <dc:creator>ASUS</dc:creator>
  <cp:lastModifiedBy>ASUS</cp:lastModifiedBy>
  <cp:revision>21</cp:revision>
  <dcterms:created xsi:type="dcterms:W3CDTF">2021-08-26T18:17:05Z</dcterms:created>
  <dcterms:modified xsi:type="dcterms:W3CDTF">2021-08-27T11:53:39Z</dcterms:modified>
</cp:coreProperties>
</file>

<file path=docProps/thumbnail.jpeg>
</file>